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109" r:id="rId3"/>
    <p:sldId id="2050" r:id="rId4"/>
    <p:sldId id="20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C58-220D-4C5D-95BF-686E52AAD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5978-F1DB-4700-BA3F-388853F95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9D2F-4411-4DBE-8F32-741C2B35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D67CC-980B-4463-B663-AE614341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10A0-3CAD-4FE2-A7A7-10F679D4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6D7-E834-46C0-85AD-6BE1C8B9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9A6F6-E094-41B7-B4C4-AF7A0E45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BED7-98F7-4CA7-9033-DA5B11C5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184F-8CA7-4F75-A410-F36DF88D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58BE-CA76-4596-B1BB-2C34BAF4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0CFC0-4774-4B88-991A-32667923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C946-58DF-4299-BF5A-DBA6FA794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E57-5829-4F23-B4EB-5E5E3BD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62DB-8998-4E7B-A66B-79ED9988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94F9-44E3-4453-AC95-643330F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2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26E1-F508-44EB-8D7D-F7E73053BE0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8D09-F37E-4CB0-A403-07662E31E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0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5448A-31A1-4463-8D00-C086D20C498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97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8E95D-EBA6-43C1-B783-846467EE0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6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B4E6-847F-4A8C-9695-986A3BCB192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CE68C-E89A-446A-9E15-DE4DD2C678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20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785F-D9B8-447B-953A-CD6F7356B2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99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FE36D-027E-453B-821F-11069171DE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1484-8421-4D2F-9AFA-6284A3A6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5181-5CF2-4159-B8AE-EDA1D9CD9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FA-A31A-41B8-B9CB-738FAE14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94CD-0B5F-4E92-8161-1001D60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C6DE4-A7AB-497C-BAC3-F57445DE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3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E91D-FBF7-4098-95BE-3BAC5E4CA4F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38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31EE-58E5-4D0F-9FEE-187D3367D0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58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AFAF-44E8-4C2D-968F-3DFA494FDD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0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46DF-E9A7-40A7-BE99-28FCBD1E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8E5E1-F5A1-4625-B196-688434E09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9F3A-B001-46B7-A359-DAFB3078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B4D8-980F-4AAA-B649-898C0765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06FA-4B11-4865-9D04-BC71BC0C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9167-2DD9-4807-A537-7399314B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D7A-BDF4-4B00-82BE-48842AC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5676-F5C5-4711-A7B8-8481454E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92A9-1EBF-404B-BF4E-114A5734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3628-BFF2-48A6-8730-951243A5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32114-16EB-409E-B16C-0CDF9F06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5F85-62B6-4947-97EB-5043B36E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0C2B-EB82-4C9C-BC5D-612497FD0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A4EFF-0897-444C-BA98-20E1D456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A4FCA-109A-4533-814F-2E13D3E39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EF3BFF-138E-4E44-9AB8-1CC67C6D1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D2D3F-E043-4575-A7E7-D3E151BC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71710-B54F-44F6-902A-8E267460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0ED30-401D-4D16-9FCE-8A5D4ADD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439F-B851-45BA-91B1-7C915857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588C5-571A-49E8-9F76-8223A2C1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4818-F929-43ED-9212-C733AF02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C082A-651E-421E-9E69-E162314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E200A-ECB4-4E07-85D7-D955444A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118AE-49C3-4A1C-85B7-78C700E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49FE6-8469-4247-BDCB-654C4D8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0CBB-E9AE-41CA-B913-94B1FC0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5E28-9A5F-4783-95C8-0D962A09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B12A9-493D-400A-BEBE-8335E99F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9837-5F23-414C-83B0-8ABA5142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2029-CD9A-4E06-9C29-9841BE9A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BB503-6FEE-4F73-9E8F-58F81E64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F1AF-0D73-4DA9-AF12-8ECC1366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69100-6E1E-4F30-B605-6B63C9EEB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E9883-7745-4D48-B6C3-6480D5FDC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B8D81-BD77-407C-9E15-480133F0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1AE90-2F13-4952-BB72-525D4FFC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5BCBC-C3A3-42FC-9F3E-C5A639AB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ECF6B-2FD8-4D5F-B4C2-46749D67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64D5-C4F1-4BE3-8C0B-4262B5C7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3D44-B3CD-4D46-BFF8-C8F9C425B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77ABD-8E4C-4F62-BEF6-0BBDE001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205C-B591-4778-850F-EE6F48E44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159A08A-4559-47B6-BDD3-4830E87E9427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5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D4F2655-9A98-4922-AF6F-03D4A2BAE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90881"/>
              </p:ext>
            </p:extLst>
          </p:nvPr>
        </p:nvGraphicFramePr>
        <p:xfrm>
          <a:off x="614150" y="332096"/>
          <a:ext cx="11382232" cy="608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946">
                  <a:extLst>
                    <a:ext uri="{9D8B030D-6E8A-4147-A177-3AD203B41FA5}">
                      <a16:colId xmlns:a16="http://schemas.microsoft.com/office/drawing/2014/main" val="2252544332"/>
                    </a:ext>
                  </a:extLst>
                </a:gridCol>
                <a:gridCol w="5568286">
                  <a:extLst>
                    <a:ext uri="{9D8B030D-6E8A-4147-A177-3AD203B41FA5}">
                      <a16:colId xmlns:a16="http://schemas.microsoft.com/office/drawing/2014/main" val="80318616"/>
                    </a:ext>
                  </a:extLst>
                </a:gridCol>
              </a:tblGrid>
              <a:tr h="722016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 in Problem-Solving Sequence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 to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994438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Organization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 A and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82158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Team Planning Meeting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(Appreciative Inquiry)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B and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29079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Parent and Student Interviews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(Appreciative Inquiry)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D and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31327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Initial Coaching Session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(Appreciative Inquiry)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F and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86476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Five Why Coaching 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H, I and 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26529"/>
                  </a:ext>
                </a:extLst>
              </a:tr>
              <a:tr h="691757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Student Support Meeting Summary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 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935378"/>
                  </a:ext>
                </a:extLst>
              </a:tr>
              <a:tr h="676228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Student Support Team Review Summary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 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295593"/>
                  </a:ext>
                </a:extLst>
              </a:tr>
              <a:tr h="609057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Overviews of the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Forms 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625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2F7DB94-42D1-76AB-6071-E8E7CC8DD738}"/>
              </a:ext>
            </a:extLst>
          </p:cNvPr>
          <p:cNvSpPr txBox="1"/>
          <p:nvPr/>
        </p:nvSpPr>
        <p:spPr>
          <a:xfrm>
            <a:off x="8217801" y="6477491"/>
            <a:ext cx="385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Searle Enterprises Inc.  Copyright,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1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496F57-62D7-4CB3-AD7B-F259613F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455" y="415453"/>
            <a:ext cx="10515600" cy="52715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200" b="1" dirty="0"/>
              <a:t>Problem-solving Process Flowchart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2200" b="1" i="1" dirty="0"/>
              <a:t>Team: Tier 1</a:t>
            </a:r>
            <a:r>
              <a:rPr lang="en-US" sz="3600" b="1" i="1" dirty="0"/>
              <a:t>                                        </a:t>
            </a:r>
            <a:r>
              <a:rPr lang="en-US" b="1" dirty="0"/>
              <a:t> </a:t>
            </a:r>
            <a:r>
              <a:rPr lang="en-US" sz="2200" b="1" i="1" dirty="0"/>
              <a:t>Individual: Tiers 2 and 3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77E8DF-8EC3-44CB-9F73-69611A367980}"/>
              </a:ext>
            </a:extLst>
          </p:cNvPr>
          <p:cNvSpPr/>
          <p:nvPr/>
        </p:nvSpPr>
        <p:spPr>
          <a:xfrm>
            <a:off x="5017226" y="3245972"/>
            <a:ext cx="1937043" cy="3022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It Works.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31D319-335B-4B15-9BED-E32190139CAB}"/>
              </a:ext>
            </a:extLst>
          </p:cNvPr>
          <p:cNvSpPr/>
          <p:nvPr/>
        </p:nvSpPr>
        <p:spPr>
          <a:xfrm>
            <a:off x="9498413" y="3167121"/>
            <a:ext cx="1950414" cy="29735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It Doesn’t work.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0A9B7BE-459E-44E7-8F65-4AB003F726EA}"/>
              </a:ext>
            </a:extLst>
          </p:cNvPr>
          <p:cNvSpPr/>
          <p:nvPr/>
        </p:nvSpPr>
        <p:spPr>
          <a:xfrm>
            <a:off x="9097591" y="1283341"/>
            <a:ext cx="2392690" cy="1271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Teacher conducts interview with student and parents.</a:t>
            </a: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3CBFCE32-48E9-42D1-9B0C-4B91D72DFA85}"/>
              </a:ext>
            </a:extLst>
          </p:cNvPr>
          <p:cNvSpPr/>
          <p:nvPr/>
        </p:nvSpPr>
        <p:spPr>
          <a:xfrm>
            <a:off x="5381672" y="4052491"/>
            <a:ext cx="1362270" cy="51595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Stop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lowchart: Terminator 69">
            <a:extLst>
              <a:ext uri="{FF2B5EF4-FFF2-40B4-BE49-F238E27FC236}">
                <a16:creationId xmlns:a16="http://schemas.microsoft.com/office/drawing/2014/main" id="{36BE7C7E-3B53-4CD9-BBB2-4E9C1188221C}"/>
              </a:ext>
            </a:extLst>
          </p:cNvPr>
          <p:cNvSpPr/>
          <p:nvPr/>
        </p:nvSpPr>
        <p:spPr>
          <a:xfrm>
            <a:off x="747441" y="1354918"/>
            <a:ext cx="3535397" cy="1052454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Organization Meeting: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and schedule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/>
              </a:rPr>
              <a:t>i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ssues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f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</a:t>
            </a: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d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iscussion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6FFB969B-DB01-42CE-9A60-F6C109F1B3C8}"/>
              </a:ext>
            </a:extLst>
          </p:cNvPr>
          <p:cNvSpPr/>
          <p:nvPr/>
        </p:nvSpPr>
        <p:spPr>
          <a:xfrm>
            <a:off x="1004071" y="2952295"/>
            <a:ext cx="3041905" cy="170679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Planning Session: Use the </a:t>
            </a: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a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ppreciative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inquiry protocol to develop an ongoing intervention database.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619EDBB-CBF1-4EFC-9311-B0FED8BD6620}"/>
              </a:ext>
            </a:extLst>
          </p:cNvPr>
          <p:cNvCxnSpPr>
            <a:cxnSpLocks/>
            <a:endCxn id="66" idx="0"/>
          </p:cNvCxnSpPr>
          <p:nvPr/>
        </p:nvCxnSpPr>
        <p:spPr>
          <a:xfrm>
            <a:off x="6062017" y="3559353"/>
            <a:ext cx="790" cy="493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0828400-7891-4AA9-A8DD-3A69D00DC21E}"/>
              </a:ext>
            </a:extLst>
          </p:cNvPr>
          <p:cNvCxnSpPr>
            <a:cxnSpLocks/>
          </p:cNvCxnSpPr>
          <p:nvPr/>
        </p:nvCxnSpPr>
        <p:spPr>
          <a:xfrm>
            <a:off x="4467252" y="1071904"/>
            <a:ext cx="30892" cy="57224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FE0EE67-0647-40BB-AA3C-85E02751950F}"/>
              </a:ext>
            </a:extLst>
          </p:cNvPr>
          <p:cNvCxnSpPr>
            <a:cxnSpLocks/>
          </p:cNvCxnSpPr>
          <p:nvPr/>
        </p:nvCxnSpPr>
        <p:spPr>
          <a:xfrm>
            <a:off x="11769022" y="1071904"/>
            <a:ext cx="0" cy="5693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AD0B81-82E4-4EA5-90BE-A6BA8031E620}"/>
              </a:ext>
            </a:extLst>
          </p:cNvPr>
          <p:cNvCxnSpPr>
            <a:cxnSpLocks/>
          </p:cNvCxnSpPr>
          <p:nvPr/>
        </p:nvCxnSpPr>
        <p:spPr>
          <a:xfrm>
            <a:off x="492203" y="1071904"/>
            <a:ext cx="22258" cy="57062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Terminator 31">
            <a:extLst>
              <a:ext uri="{FF2B5EF4-FFF2-40B4-BE49-F238E27FC236}">
                <a16:creationId xmlns:a16="http://schemas.microsoft.com/office/drawing/2014/main" id="{D8CDDD89-8318-4B90-BE08-2B182EE64AC6}"/>
              </a:ext>
            </a:extLst>
          </p:cNvPr>
          <p:cNvSpPr/>
          <p:nvPr/>
        </p:nvSpPr>
        <p:spPr>
          <a:xfrm>
            <a:off x="1091877" y="5280921"/>
            <a:ext cx="2934145" cy="136784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Student Watch list: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Identify students needing the individual coaching process. 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D9DC45-D986-430A-9717-FF30E682066E}"/>
              </a:ext>
            </a:extLst>
          </p:cNvPr>
          <p:cNvCxnSpPr>
            <a:cxnSpLocks/>
          </p:cNvCxnSpPr>
          <p:nvPr/>
        </p:nvCxnSpPr>
        <p:spPr>
          <a:xfrm>
            <a:off x="492203" y="1071904"/>
            <a:ext cx="11286462" cy="7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7187A98-B0FA-436C-8D25-EDE9CAF2526E}"/>
              </a:ext>
            </a:extLst>
          </p:cNvPr>
          <p:cNvCxnSpPr>
            <a:cxnSpLocks/>
          </p:cNvCxnSpPr>
          <p:nvPr/>
        </p:nvCxnSpPr>
        <p:spPr>
          <a:xfrm flipV="1">
            <a:off x="508981" y="6764961"/>
            <a:ext cx="11305648" cy="294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2932410-315B-4A01-A8DC-6F0807D922DF}"/>
              </a:ext>
            </a:extLst>
          </p:cNvPr>
          <p:cNvSpPr txBox="1"/>
          <p:nvPr/>
        </p:nvSpPr>
        <p:spPr>
          <a:xfrm>
            <a:off x="10164234" y="754551"/>
            <a:ext cx="14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P or 2.2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B115DA0B-76A3-4938-984B-220324590552}"/>
              </a:ext>
            </a:extLst>
          </p:cNvPr>
          <p:cNvSpPr/>
          <p:nvPr/>
        </p:nvSpPr>
        <p:spPr>
          <a:xfrm>
            <a:off x="4787289" y="5078839"/>
            <a:ext cx="2892756" cy="1585213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are implementing a 504 plan, multifaceted evaluation, or evaluation team report,  continue this process with specialists until student is successful.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2965E2D-A0A4-45F8-AC0A-9EA193AAE24E}"/>
              </a:ext>
            </a:extLst>
          </p:cNvPr>
          <p:cNvSpPr/>
          <p:nvPr/>
        </p:nvSpPr>
        <p:spPr>
          <a:xfrm>
            <a:off x="4789402" y="1272923"/>
            <a:ext cx="2392690" cy="1271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Meet with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coach to do the appreciative </a:t>
            </a: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i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nquiry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process for one </a:t>
            </a:r>
            <a:r>
              <a:rPr lang="en-US" sz="1600" dirty="0">
                <a:solidFill>
                  <a:schemeClr val="tx1"/>
                </a:solidFill>
                <a:latin typeface="Calibri" panose="020F0502020204030204"/>
              </a:rPr>
              <a:t>s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tudent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889EF4-6645-4907-B464-6B2E9B56DD6D}"/>
              </a:ext>
            </a:extLst>
          </p:cNvPr>
          <p:cNvCxnSpPr>
            <a:stCxn id="8" idx="3"/>
            <a:endCxn id="11" idx="1"/>
          </p:cNvCxnSpPr>
          <p:nvPr/>
        </p:nvCxnSpPr>
        <p:spPr>
          <a:xfrm>
            <a:off x="7182092" y="1908889"/>
            <a:ext cx="1915499" cy="1041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885366F-D56B-4EAC-80AB-7552891EC867}"/>
              </a:ext>
            </a:extLst>
          </p:cNvPr>
          <p:cNvSpPr/>
          <p:nvPr/>
        </p:nvSpPr>
        <p:spPr>
          <a:xfrm>
            <a:off x="9216235" y="3732146"/>
            <a:ext cx="2392690" cy="1271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Coach and teacher use five whys and the DATA goal process.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DB60808-CFB8-4665-883B-B703F2F0DA1D}"/>
              </a:ext>
            </a:extLst>
          </p:cNvPr>
          <p:cNvSpPr/>
          <p:nvPr/>
        </p:nvSpPr>
        <p:spPr>
          <a:xfrm>
            <a:off x="9216235" y="5376838"/>
            <a:ext cx="2392690" cy="1271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Repeat with a new five whys and DATA goal. Include </a:t>
            </a: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parents  and student in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action planning.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8D7CEA0-904E-4853-9D57-3DF9452D2A7B}"/>
              </a:ext>
            </a:extLst>
          </p:cNvPr>
          <p:cNvCxnSpPr>
            <a:cxnSpLocks/>
          </p:cNvCxnSpPr>
          <p:nvPr/>
        </p:nvCxnSpPr>
        <p:spPr>
          <a:xfrm>
            <a:off x="6096000" y="2883806"/>
            <a:ext cx="43505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666C3C1-53ED-431A-9C96-442F4E2AEA3A}"/>
              </a:ext>
            </a:extLst>
          </p:cNvPr>
          <p:cNvCxnSpPr>
            <a:cxnSpLocks/>
            <a:stCxn id="73" idx="4"/>
          </p:cNvCxnSpPr>
          <p:nvPr/>
        </p:nvCxnSpPr>
        <p:spPr>
          <a:xfrm>
            <a:off x="2525024" y="4659086"/>
            <a:ext cx="789" cy="59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857F42A-5795-4D1B-8BA5-942C8BA1B42B}"/>
              </a:ext>
            </a:extLst>
          </p:cNvPr>
          <p:cNvCxnSpPr>
            <a:cxnSpLocks/>
          </p:cNvCxnSpPr>
          <p:nvPr/>
        </p:nvCxnSpPr>
        <p:spPr>
          <a:xfrm>
            <a:off x="2489860" y="2435160"/>
            <a:ext cx="17942" cy="537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0C82FBB-A2B3-4491-87B2-B0C3BAA7ECB4}"/>
              </a:ext>
            </a:extLst>
          </p:cNvPr>
          <p:cNvCxnSpPr>
            <a:cxnSpLocks/>
          </p:cNvCxnSpPr>
          <p:nvPr/>
        </p:nvCxnSpPr>
        <p:spPr>
          <a:xfrm>
            <a:off x="8155991" y="1908888"/>
            <a:ext cx="0" cy="974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8EC2C15-31A0-44D2-8B4A-9D2A6E382369}"/>
              </a:ext>
            </a:extLst>
          </p:cNvPr>
          <p:cNvCxnSpPr>
            <a:cxnSpLocks/>
          </p:cNvCxnSpPr>
          <p:nvPr/>
        </p:nvCxnSpPr>
        <p:spPr>
          <a:xfrm flipH="1">
            <a:off x="6079624" y="2883806"/>
            <a:ext cx="6734" cy="36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62EADCF-212E-4986-BA38-D791C6DE6E92}"/>
              </a:ext>
            </a:extLst>
          </p:cNvPr>
          <p:cNvCxnSpPr>
            <a:cxnSpLocks/>
          </p:cNvCxnSpPr>
          <p:nvPr/>
        </p:nvCxnSpPr>
        <p:spPr>
          <a:xfrm flipH="1">
            <a:off x="10443197" y="2878185"/>
            <a:ext cx="3366" cy="288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3D66356-8D5D-4F74-BAA9-B7DD48011EA7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7498471" y="4368112"/>
            <a:ext cx="1717764" cy="854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7A3417A-B7E3-4C96-802C-DA01943B1B66}"/>
              </a:ext>
            </a:extLst>
          </p:cNvPr>
          <p:cNvCxnSpPr>
            <a:cxnSpLocks/>
          </p:cNvCxnSpPr>
          <p:nvPr/>
        </p:nvCxnSpPr>
        <p:spPr>
          <a:xfrm flipH="1">
            <a:off x="10160674" y="4989682"/>
            <a:ext cx="3560" cy="398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B18E320-BE4C-4474-9941-C2A88249A7DA}"/>
              </a:ext>
            </a:extLst>
          </p:cNvPr>
          <p:cNvCxnSpPr>
            <a:cxnSpLocks/>
          </p:cNvCxnSpPr>
          <p:nvPr/>
        </p:nvCxnSpPr>
        <p:spPr>
          <a:xfrm flipH="1">
            <a:off x="7697628" y="5960423"/>
            <a:ext cx="1518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E62632D-66B7-45E2-94E8-54E7ED929771}"/>
              </a:ext>
            </a:extLst>
          </p:cNvPr>
          <p:cNvCxnSpPr>
            <a:cxnSpLocks/>
          </p:cNvCxnSpPr>
          <p:nvPr/>
        </p:nvCxnSpPr>
        <p:spPr>
          <a:xfrm flipV="1">
            <a:off x="10636398" y="5024532"/>
            <a:ext cx="0" cy="352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5F2C1F3-1AEA-4A63-A93B-93834B010DA2}"/>
              </a:ext>
            </a:extLst>
          </p:cNvPr>
          <p:cNvCxnSpPr>
            <a:cxnSpLocks/>
          </p:cNvCxnSpPr>
          <p:nvPr/>
        </p:nvCxnSpPr>
        <p:spPr>
          <a:xfrm flipH="1">
            <a:off x="10432157" y="3471716"/>
            <a:ext cx="3366" cy="288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68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4" y="111580"/>
            <a:ext cx="11812554" cy="62841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Process Observer Checklist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6096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46757"/>
              </p:ext>
            </p:extLst>
          </p:nvPr>
        </p:nvGraphicFramePr>
        <p:xfrm>
          <a:off x="214604" y="739992"/>
          <a:ext cx="11812555" cy="6026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4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First Coaching Conversation (Appreciative Inquiry)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Coach established and maintained a positive tone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The coach framed the concern as a missing skill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The coach listened to the story and paraphrased to clarify and move the conversation forward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Coach helped the teacher(s) design an action plan by building upon stories of what has worked before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Coach helped the teacher set the DATA goal and got a commitment of where to start immediately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Look Fors for 5 whys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coach kept the conversation positive and within the circle of influence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coach paraphrased and based questions on the last answer the teacher gave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coach avoided coming up with solutions until the missing skill was identified (refer to strength charts).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Questions helped the teacher see the problem through the lens of what is going on </a:t>
                      </a:r>
                      <a:r>
                        <a:rPr kumimoji="0" lang="en-US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inside the student’s head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Look Fors for DATA goal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“Do Differently” statement focuses on teaching the student a new skill (see strength charts)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“Achieve” reflects the change the teacher wants to see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timeframe falls within 3-6 weeks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“Assessed by” measures specific growth from baseline data to a new learning target by measuring small steps</a:t>
                      </a:r>
                    </a:p>
                    <a:p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Action Plan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Activities moved the student closer to the DATA goal.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Strategies promoted independence for the student (balance of accommodations and interventions)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was a balance among activities the teacher and parents will do and what the students will do for themselves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Parent strategies apply to home life rather than academic homework and emphasize the skills listed in the DATA goal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B2FA6D2-6C08-40A8-9E2A-0DD7B2B580C0}"/>
              </a:ext>
            </a:extLst>
          </p:cNvPr>
          <p:cNvSpPr/>
          <p:nvPr/>
        </p:nvSpPr>
        <p:spPr>
          <a:xfrm>
            <a:off x="10853340" y="11158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Q)</a:t>
            </a:r>
          </a:p>
        </p:txBody>
      </p:sp>
    </p:spTree>
    <p:extLst>
      <p:ext uri="{BB962C8B-B14F-4D97-AF65-F5344CB8AC3E}">
        <p14:creationId xmlns:p14="http://schemas.microsoft.com/office/powerpoint/2010/main" val="29133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38642</TotalTime>
  <Words>516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</vt:lpstr>
      <vt:lpstr>Office Theme</vt:lpstr>
      <vt:lpstr>2_Default Design</vt:lpstr>
      <vt:lpstr>PowerPoint Presentation</vt:lpstr>
      <vt:lpstr>Problem-solving Process Flowchart  Team: Tier 1                                         Individual: Tiers 2 and 3</vt:lpstr>
      <vt:lpstr>Process Observer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searle</dc:creator>
  <cp:lastModifiedBy>David Ries</cp:lastModifiedBy>
  <cp:revision>139</cp:revision>
  <dcterms:created xsi:type="dcterms:W3CDTF">2019-03-07T01:32:44Z</dcterms:created>
  <dcterms:modified xsi:type="dcterms:W3CDTF">2023-04-04T16:10:14Z</dcterms:modified>
</cp:coreProperties>
</file>