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899" r:id="rId2"/>
    <p:sldId id="1531" r:id="rId3"/>
    <p:sldId id="2048" r:id="rId4"/>
    <p:sldId id="2019" r:id="rId5"/>
    <p:sldId id="1824" r:id="rId6"/>
    <p:sldId id="1516" r:id="rId7"/>
    <p:sldId id="2022" r:id="rId8"/>
    <p:sldId id="2051" r:id="rId9"/>
    <p:sldId id="211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7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9CC58-220D-4C5D-95BF-686E52AADD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85978-F1DB-4700-BA3F-388853F95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39D2F-4411-4DBE-8F32-741C2B351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D67CC-980B-4463-B663-AE6143415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E10A0-3CAD-4FE2-A7A7-10F679D4C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0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506D7-E834-46C0-85AD-6BE1C8B98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29A6F6-E094-41B7-B4C4-AF7A0E454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2BED7-98F7-4CA7-9033-DA5B11C5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5184F-8CA7-4F75-A410-F36DF88DC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658BE-CA76-4596-B1BB-2C34BAF4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99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10CFC0-4774-4B88-991A-326679231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9C946-58DF-4299-BF5A-DBA6FA794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89E57-5829-4F23-B4EB-5E5E3BD1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62DB-8998-4E7B-A66B-79ED9988E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794F9-44E3-4453-AC95-643330FD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2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11484-8421-4D2F-9AFA-6284A3A6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5181-5CF2-4159-B8AE-EDA1D9CD9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A1FA-A31A-41B8-B9CB-738FAE146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D94CD-0B5F-4E92-8161-1001D607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C6DE4-A7AB-497C-BAC3-F57445DE5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7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A46DF-E9A7-40A7-BE99-28FCBD1E8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8E5E1-F5A1-4625-B196-688434E09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19F3A-B001-46B7-A359-DAFB3078E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9B4D8-980F-4AAA-B649-898C0765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106FA-4B11-4865-9D04-BC71BC0C9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5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29167-2DD9-4807-A537-7399314B3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FCD7A-BDF4-4B00-82BE-48842AC73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F5676-F5C5-4711-A7B8-8481454E7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792A9-1EBF-404B-BF4E-114A5734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13628-BFF2-48A6-8730-951243A53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32114-16EB-409E-B16C-0CDF9F06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3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C5F85-62B6-4947-97EB-5043B36E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80C2B-EB82-4C9C-BC5D-612497FD0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A4EFF-0897-444C-BA98-20E1D4561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A4FCA-109A-4533-814F-2E13D3E393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EF3BFF-138E-4E44-9AB8-1CC67C6D1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3D2D3F-E043-4575-A7E7-D3E151BC3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D71710-B54F-44F6-902A-8E267460F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A0ED30-401D-4D16-9FCE-8A5D4ADD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9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7439F-B851-45BA-91B1-7C9158575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588C5-571A-49E8-9F76-8223A2C17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C4818-F929-43ED-9212-C733AF02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C082A-651E-421E-9E69-E1623149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1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E200A-ECB4-4E07-85D7-D955444A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B118AE-49C3-4A1C-85B7-78C700E6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49FE6-8469-4247-BDCB-654C4D8B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4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20CBB-E9AE-41CA-B913-94B1FC0AE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65E28-9A5F-4783-95C8-0D962A09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B12A9-493D-400A-BEBE-8335E99F8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59837-5F23-414C-83B0-8ABA5142C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02029-CD9A-4E06-9C29-9841BE9A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BB503-6FEE-4F73-9E8F-58F81E64A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4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BF1AF-0D73-4DA9-AF12-8ECC1366C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069100-6E1E-4F30-B605-6B63C9EEB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E9883-7745-4D48-B6C3-6480D5FDC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B8D81-BD77-407C-9E15-480133F0C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1AE90-2F13-4952-BB72-525D4FFC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5BCBC-C3A3-42FC-9F3E-C5A639AB0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3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6ECF6B-2FD8-4D5F-B4C2-46749D67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564D5-C4F1-4BE3-8C0B-4262B5C7C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E3D44-B3CD-4D46-BFF8-C8F9C425B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77ABD-8E4C-4F62-BEF6-0BBDE0012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6205C-B591-4778-850F-EE6F48E44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1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F29D0E-CD1B-4C09-A668-A57A9F4B28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553172"/>
              </p:ext>
            </p:extLst>
          </p:nvPr>
        </p:nvGraphicFramePr>
        <p:xfrm>
          <a:off x="675587" y="39961"/>
          <a:ext cx="11049002" cy="664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154">
                  <a:extLst>
                    <a:ext uri="{9D8B030D-6E8A-4147-A177-3AD203B41FA5}">
                      <a16:colId xmlns:a16="http://schemas.microsoft.com/office/drawing/2014/main" val="2856280197"/>
                    </a:ext>
                  </a:extLst>
                </a:gridCol>
                <a:gridCol w="8025848">
                  <a:extLst>
                    <a:ext uri="{9D8B030D-6E8A-4147-A177-3AD203B41FA5}">
                      <a16:colId xmlns:a16="http://schemas.microsoft.com/office/drawing/2014/main" val="3700864585"/>
                    </a:ext>
                  </a:extLst>
                </a:gridCol>
              </a:tblGrid>
              <a:tr h="38116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Coaching Session   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Coach:                         Teacher:                               Student:                                 Grade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499941"/>
                  </a:ext>
                </a:extLst>
              </a:tr>
              <a:tr h="38116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Purpose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design new learning opportunities based on this student’s strengths and needs.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49864"/>
                  </a:ext>
                </a:extLst>
              </a:tr>
              <a:tr h="59591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Connect:  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Tell me what you like best about being a teacher?  What do you appreciate about this student?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This starts the conversation on a positive note.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801504"/>
                  </a:ext>
                </a:extLst>
              </a:tr>
              <a:tr h="581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Focus Skill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What outcome would be most beneficial for this student?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Concern in teacher’s words:                     What skill to teach the student: (Charts may help here)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769489"/>
                  </a:ext>
                </a:extLst>
              </a:tr>
              <a:tr h="1492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Stories: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Ask the teacher(s) to describe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time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when a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 was successful learning this skill.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 very specific about: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 What did the student do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What you did that helped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What the parents did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 What the other students did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Ideas from your stories                               How will this strategy affect student thinking? (Charts) 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1657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CEE6EBD-814C-4071-BD2F-EB306645A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946656"/>
              </p:ext>
            </p:extLst>
          </p:nvPr>
        </p:nvGraphicFramePr>
        <p:xfrm>
          <a:off x="36171" y="818764"/>
          <a:ext cx="639416" cy="5877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416">
                  <a:extLst>
                    <a:ext uri="{9D8B030D-6E8A-4147-A177-3AD203B41FA5}">
                      <a16:colId xmlns:a16="http://schemas.microsoft.com/office/drawing/2014/main" val="4274058140"/>
                    </a:ext>
                  </a:extLst>
                </a:gridCol>
              </a:tblGrid>
              <a:tr h="99441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 min.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963740"/>
                  </a:ext>
                </a:extLst>
              </a:tr>
              <a:tr h="128205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 min.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089930"/>
                  </a:ext>
                </a:extLst>
              </a:tr>
              <a:tr h="358954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7 min.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33547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311FE3-B652-4F95-B674-CC09FAE60AE8}"/>
              </a:ext>
            </a:extLst>
          </p:cNvPr>
          <p:cNvCxnSpPr>
            <a:cxnSpLocks/>
          </p:cNvCxnSpPr>
          <p:nvPr/>
        </p:nvCxnSpPr>
        <p:spPr>
          <a:xfrm>
            <a:off x="7007290" y="1870788"/>
            <a:ext cx="60649" cy="48091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64CC4BA8-2765-4109-863E-AD61CCE77886}"/>
              </a:ext>
            </a:extLst>
          </p:cNvPr>
          <p:cNvSpPr/>
          <p:nvPr/>
        </p:nvSpPr>
        <p:spPr>
          <a:xfrm>
            <a:off x="10845438" y="28675"/>
            <a:ext cx="839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Form F</a:t>
            </a:r>
          </a:p>
        </p:txBody>
      </p:sp>
    </p:spTree>
    <p:extLst>
      <p:ext uri="{BB962C8B-B14F-4D97-AF65-F5344CB8AC3E}">
        <p14:creationId xmlns:p14="http://schemas.microsoft.com/office/powerpoint/2010/main" val="356960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F29D0E-CD1B-4C09-A668-A57A9F4B28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526459"/>
              </p:ext>
            </p:extLst>
          </p:nvPr>
        </p:nvGraphicFramePr>
        <p:xfrm>
          <a:off x="829975" y="98280"/>
          <a:ext cx="11049002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1531">
                  <a:extLst>
                    <a:ext uri="{9D8B030D-6E8A-4147-A177-3AD203B41FA5}">
                      <a16:colId xmlns:a16="http://schemas.microsoft.com/office/drawing/2014/main" val="2856280197"/>
                    </a:ext>
                  </a:extLst>
                </a:gridCol>
                <a:gridCol w="7927471">
                  <a:extLst>
                    <a:ext uri="{9D8B030D-6E8A-4147-A177-3AD203B41FA5}">
                      <a16:colId xmlns:a16="http://schemas.microsoft.com/office/drawing/2014/main" val="3700864585"/>
                    </a:ext>
                  </a:extLst>
                </a:gridCol>
              </a:tblGrid>
              <a:tr h="32540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Initial Coaching Session  Page 2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499941"/>
                  </a:ext>
                </a:extLst>
              </a:tr>
              <a:tr h="32540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DATA Goal: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If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you apply what you know to this situation, what could happen in 6 or fewer weeks?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Do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: If we teach ________ to ____________________________________________________ 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Achieve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: We will see this outcome:_______________________________________________</a:t>
                      </a:r>
                    </a:p>
                    <a:p>
                      <a:pPr marL="0" indent="0"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Time: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 _____weeks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Assessment of growth: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He/she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will go from ____________________to __________________</a:t>
                      </a:r>
                    </a:p>
                    <a:p>
                      <a:pPr marL="0" indent="0"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345840"/>
                  </a:ext>
                </a:extLst>
              </a:tr>
              <a:tr h="158154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Design: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Based on the story, what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ideas are the best fit for this student?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Action plan for the next 4-6 weeks.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9261"/>
                  </a:ext>
                </a:extLst>
              </a:tr>
              <a:tr h="679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Commit: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What small step will the teacher act on tomorrow to move the plan forward?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What will happen the next week?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How will this skill be monitored?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081075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CEE6EBD-814C-4071-BD2F-EB306645A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174375"/>
              </p:ext>
            </p:extLst>
          </p:nvPr>
        </p:nvGraphicFramePr>
        <p:xfrm>
          <a:off x="202273" y="428202"/>
          <a:ext cx="605155" cy="6313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155">
                  <a:extLst>
                    <a:ext uri="{9D8B030D-6E8A-4147-A177-3AD203B41FA5}">
                      <a16:colId xmlns:a16="http://schemas.microsoft.com/office/drawing/2014/main" val="4274058140"/>
                    </a:ext>
                  </a:extLst>
                </a:gridCol>
              </a:tblGrid>
              <a:tr h="1909116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 min.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963740"/>
                  </a:ext>
                </a:extLst>
              </a:tr>
              <a:tr h="222418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 min.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469499"/>
                  </a:ext>
                </a:extLst>
              </a:tr>
              <a:tr h="175562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 min.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45957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330B7DD-80FA-4CA4-A885-E35BA8F5DDF9}"/>
              </a:ext>
            </a:extLst>
          </p:cNvPr>
          <p:cNvGraphicFramePr>
            <a:graphicFrameLocks noGrp="1"/>
          </p:cNvGraphicFramePr>
          <p:nvPr/>
        </p:nvGraphicFramePr>
        <p:xfrm>
          <a:off x="3958773" y="2609114"/>
          <a:ext cx="7920204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068">
                  <a:extLst>
                    <a:ext uri="{9D8B030D-6E8A-4147-A177-3AD203B41FA5}">
                      <a16:colId xmlns:a16="http://schemas.microsoft.com/office/drawing/2014/main" val="3709944495"/>
                    </a:ext>
                  </a:extLst>
                </a:gridCol>
                <a:gridCol w="2640068">
                  <a:extLst>
                    <a:ext uri="{9D8B030D-6E8A-4147-A177-3AD203B41FA5}">
                      <a16:colId xmlns:a16="http://schemas.microsoft.com/office/drawing/2014/main" val="3814770151"/>
                    </a:ext>
                  </a:extLst>
                </a:gridCol>
                <a:gridCol w="2640068">
                  <a:extLst>
                    <a:ext uri="{9D8B030D-6E8A-4147-A177-3AD203B41FA5}">
                      <a16:colId xmlns:a16="http://schemas.microsoft.com/office/drawing/2014/main" val="1373930000"/>
                    </a:ext>
                  </a:extLst>
                </a:gridCol>
              </a:tblGrid>
              <a:tr h="2273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Things I will do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Suggestions for parents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Things the student will do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85744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DA83571-D76F-42B5-9784-83B2F10CB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022659"/>
              </p:ext>
            </p:extLst>
          </p:nvPr>
        </p:nvGraphicFramePr>
        <p:xfrm>
          <a:off x="3958772" y="4925594"/>
          <a:ext cx="7920204" cy="180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102">
                  <a:extLst>
                    <a:ext uri="{9D8B030D-6E8A-4147-A177-3AD203B41FA5}">
                      <a16:colId xmlns:a16="http://schemas.microsoft.com/office/drawing/2014/main" val="7486027"/>
                    </a:ext>
                  </a:extLst>
                </a:gridCol>
                <a:gridCol w="3960102">
                  <a:extLst>
                    <a:ext uri="{9D8B030D-6E8A-4147-A177-3AD203B41FA5}">
                      <a16:colId xmlns:a16="http://schemas.microsoft.com/office/drawing/2014/main" val="3006539391"/>
                    </a:ext>
                  </a:extLst>
                </a:gridCol>
              </a:tblGrid>
              <a:tr h="1802086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What I will start tomorrow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How I will monitor progress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00351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0F304216-CC70-414A-8B7D-A3CB10E089BE}"/>
              </a:ext>
            </a:extLst>
          </p:cNvPr>
          <p:cNvSpPr/>
          <p:nvPr/>
        </p:nvSpPr>
        <p:spPr>
          <a:xfrm>
            <a:off x="10964929" y="58870"/>
            <a:ext cx="839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Form F</a:t>
            </a:r>
          </a:p>
        </p:txBody>
      </p:sp>
    </p:spTree>
    <p:extLst>
      <p:ext uri="{BB962C8B-B14F-4D97-AF65-F5344CB8AC3E}">
        <p14:creationId xmlns:p14="http://schemas.microsoft.com/office/powerpoint/2010/main" val="368271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D383D-8FDC-45D7-A8D1-2A179F9E8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26" y="384472"/>
            <a:ext cx="10515600" cy="44197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Progress Monitoring For An Individual Student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8E9F61-31D0-418F-8A0D-CF46CC2B8A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756161"/>
              </p:ext>
            </p:extLst>
          </p:nvPr>
        </p:nvGraphicFramePr>
        <p:xfrm>
          <a:off x="1019628" y="2578256"/>
          <a:ext cx="10128898" cy="373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877">
                  <a:extLst>
                    <a:ext uri="{9D8B030D-6E8A-4147-A177-3AD203B41FA5}">
                      <a16:colId xmlns:a16="http://schemas.microsoft.com/office/drawing/2014/main" val="1861761614"/>
                    </a:ext>
                  </a:extLst>
                </a:gridCol>
                <a:gridCol w="1069623">
                  <a:extLst>
                    <a:ext uri="{9D8B030D-6E8A-4147-A177-3AD203B41FA5}">
                      <a16:colId xmlns:a16="http://schemas.microsoft.com/office/drawing/2014/main" val="3346933041"/>
                    </a:ext>
                  </a:extLst>
                </a:gridCol>
                <a:gridCol w="1031072">
                  <a:extLst>
                    <a:ext uri="{9D8B030D-6E8A-4147-A177-3AD203B41FA5}">
                      <a16:colId xmlns:a16="http://schemas.microsoft.com/office/drawing/2014/main" val="3414111445"/>
                    </a:ext>
                  </a:extLst>
                </a:gridCol>
                <a:gridCol w="974144">
                  <a:extLst>
                    <a:ext uri="{9D8B030D-6E8A-4147-A177-3AD203B41FA5}">
                      <a16:colId xmlns:a16="http://schemas.microsoft.com/office/drawing/2014/main" val="1726629205"/>
                    </a:ext>
                  </a:extLst>
                </a:gridCol>
                <a:gridCol w="1097403">
                  <a:extLst>
                    <a:ext uri="{9D8B030D-6E8A-4147-A177-3AD203B41FA5}">
                      <a16:colId xmlns:a16="http://schemas.microsoft.com/office/drawing/2014/main" val="398698189"/>
                    </a:ext>
                  </a:extLst>
                </a:gridCol>
                <a:gridCol w="986074">
                  <a:extLst>
                    <a:ext uri="{9D8B030D-6E8A-4147-A177-3AD203B41FA5}">
                      <a16:colId xmlns:a16="http://schemas.microsoft.com/office/drawing/2014/main" val="2358453896"/>
                    </a:ext>
                  </a:extLst>
                </a:gridCol>
                <a:gridCol w="986074">
                  <a:extLst>
                    <a:ext uri="{9D8B030D-6E8A-4147-A177-3AD203B41FA5}">
                      <a16:colId xmlns:a16="http://schemas.microsoft.com/office/drawing/2014/main" val="174093154"/>
                    </a:ext>
                  </a:extLst>
                </a:gridCol>
                <a:gridCol w="986074">
                  <a:extLst>
                    <a:ext uri="{9D8B030D-6E8A-4147-A177-3AD203B41FA5}">
                      <a16:colId xmlns:a16="http://schemas.microsoft.com/office/drawing/2014/main" val="4205360506"/>
                    </a:ext>
                  </a:extLst>
                </a:gridCol>
                <a:gridCol w="1737557">
                  <a:extLst>
                    <a:ext uri="{9D8B030D-6E8A-4147-A177-3AD203B41FA5}">
                      <a16:colId xmlns:a16="http://schemas.microsoft.com/office/drawing/2014/main" val="2748365579"/>
                    </a:ext>
                  </a:extLst>
                </a:gridCol>
              </a:tblGrid>
              <a:tr h="623975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Student 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Baseline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Week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Week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Week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Week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Week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Week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Total growth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123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Academic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Goal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Executive Function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Goal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48204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DFE7BC-0690-4C7F-80E9-9F6088275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072364"/>
              </p:ext>
            </p:extLst>
          </p:nvPr>
        </p:nvGraphicFramePr>
        <p:xfrm>
          <a:off x="1021958" y="1273179"/>
          <a:ext cx="10126568" cy="1305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3284">
                  <a:extLst>
                    <a:ext uri="{9D8B030D-6E8A-4147-A177-3AD203B41FA5}">
                      <a16:colId xmlns:a16="http://schemas.microsoft.com/office/drawing/2014/main" val="1399866580"/>
                    </a:ext>
                  </a:extLst>
                </a:gridCol>
                <a:gridCol w="5063284">
                  <a:extLst>
                    <a:ext uri="{9D8B030D-6E8A-4147-A177-3AD203B41FA5}">
                      <a16:colId xmlns:a16="http://schemas.microsoft.com/office/drawing/2014/main" val="2802530975"/>
                    </a:ext>
                  </a:extLst>
                </a:gridCol>
              </a:tblGrid>
              <a:tr h="39067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being measured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How data will be collected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900696"/>
                  </a:ext>
                </a:extLst>
              </a:tr>
              <a:tr h="55923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274290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2E0D206-FE31-4014-BDC9-7ED78261F898}"/>
              </a:ext>
            </a:extLst>
          </p:cNvPr>
          <p:cNvCxnSpPr>
            <a:cxnSpLocks/>
          </p:cNvCxnSpPr>
          <p:nvPr/>
        </p:nvCxnSpPr>
        <p:spPr>
          <a:xfrm>
            <a:off x="1021959" y="4644565"/>
            <a:ext cx="1012656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8CAD176C-9589-4A01-AB38-0D23F619EE73}"/>
              </a:ext>
            </a:extLst>
          </p:cNvPr>
          <p:cNvSpPr/>
          <p:nvPr/>
        </p:nvSpPr>
        <p:spPr>
          <a:xfrm>
            <a:off x="10149383" y="72028"/>
            <a:ext cx="880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Form G</a:t>
            </a:r>
          </a:p>
        </p:txBody>
      </p:sp>
    </p:spTree>
    <p:extLst>
      <p:ext uri="{BB962C8B-B14F-4D97-AF65-F5344CB8AC3E}">
        <p14:creationId xmlns:p14="http://schemas.microsoft.com/office/powerpoint/2010/main" val="332353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F29D0E-CD1B-4C09-A668-A57A9F4B28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497965"/>
              </p:ext>
            </p:extLst>
          </p:nvPr>
        </p:nvGraphicFramePr>
        <p:xfrm>
          <a:off x="820211" y="544926"/>
          <a:ext cx="11049002" cy="608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154">
                  <a:extLst>
                    <a:ext uri="{9D8B030D-6E8A-4147-A177-3AD203B41FA5}">
                      <a16:colId xmlns:a16="http://schemas.microsoft.com/office/drawing/2014/main" val="2856280197"/>
                    </a:ext>
                  </a:extLst>
                </a:gridCol>
                <a:gridCol w="8025848">
                  <a:extLst>
                    <a:ext uri="{9D8B030D-6E8A-4147-A177-3AD203B41FA5}">
                      <a16:colId xmlns:a16="http://schemas.microsoft.com/office/drawing/2014/main" val="3700864585"/>
                    </a:ext>
                  </a:extLst>
                </a:gridCol>
              </a:tblGrid>
              <a:tr h="444194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Coach:                                              Teacher:                                        Student: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499941"/>
                  </a:ext>
                </a:extLst>
              </a:tr>
              <a:tr h="444194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Purpose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dig deeper into the root cause in order to design new learning opportunities.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074516"/>
                  </a:ext>
                </a:extLst>
              </a:tr>
              <a:tr h="101720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Connect: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Tell me what progress has been made since the last time we talked? 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Strengths you see in this student and progress made since last coaching meeting.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801504"/>
                  </a:ext>
                </a:extLst>
              </a:tr>
              <a:tr h="92330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Focus Concerns and 5 whys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to find the hidden skill needed.  </a:t>
                      </a:r>
                    </a:p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Academic Concern (in teacher’s words)                       Hidden skill identified by 5 whys (see strength charts):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Executive Function Concern (teacher’s words)           Hidden skill identified by 5 whys (see strength charts):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664324"/>
                  </a:ext>
                </a:extLst>
              </a:tr>
              <a:tr h="2148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DATA Goal: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If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you apply what you know to this situation, what could happen in 6 or fewer weeks?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Do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: If we teach _____________ to _________________________________________ 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Achieve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: We will see this outcome________________________________________________</a:t>
                      </a:r>
                    </a:p>
                    <a:p>
                      <a:pPr marL="0" indent="0"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Time: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 _____weeks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Assessment of growth: _______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will go from ___________________ to __________</a:t>
                      </a:r>
                    </a:p>
                    <a:p>
                      <a:pPr marL="0" indent="0"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1657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CEE6EBD-814C-4071-BD2F-EB306645A38D}"/>
              </a:ext>
            </a:extLst>
          </p:cNvPr>
          <p:cNvGraphicFramePr>
            <a:graphicFrameLocks noGrp="1"/>
          </p:cNvGraphicFramePr>
          <p:nvPr/>
        </p:nvGraphicFramePr>
        <p:xfrm>
          <a:off x="139035" y="1428074"/>
          <a:ext cx="681176" cy="5233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176">
                  <a:extLst>
                    <a:ext uri="{9D8B030D-6E8A-4147-A177-3AD203B41FA5}">
                      <a16:colId xmlns:a16="http://schemas.microsoft.com/office/drawing/2014/main" val="4274058140"/>
                    </a:ext>
                  </a:extLst>
                </a:gridCol>
              </a:tblGrid>
              <a:tr h="101519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 min.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963740"/>
                  </a:ext>
                </a:extLst>
              </a:tr>
              <a:tr h="100004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 min.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089930"/>
                  </a:ext>
                </a:extLst>
              </a:tr>
              <a:tr h="218532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 min.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33547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03CDE11-CFEE-4025-AAEC-89925F58BD86}"/>
              </a:ext>
            </a:extLst>
          </p:cNvPr>
          <p:cNvSpPr txBox="1"/>
          <p:nvPr/>
        </p:nvSpPr>
        <p:spPr>
          <a:xfrm>
            <a:off x="766534" y="175594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 Whys Coaching Conversation – page 1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834BC70-27AF-4A9F-B512-56CF6AAEEB7A}"/>
              </a:ext>
            </a:extLst>
          </p:cNvPr>
          <p:cNvCxnSpPr/>
          <p:nvPr/>
        </p:nvCxnSpPr>
        <p:spPr>
          <a:xfrm>
            <a:off x="7637094" y="2439955"/>
            <a:ext cx="0" cy="20154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CED034FC-1FF7-4BB4-8B79-56073ACEAA02}"/>
              </a:ext>
            </a:extLst>
          </p:cNvPr>
          <p:cNvSpPr/>
          <p:nvPr/>
        </p:nvSpPr>
        <p:spPr>
          <a:xfrm>
            <a:off x="10860582" y="509503"/>
            <a:ext cx="879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Form 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5262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F29D0E-CD1B-4C09-A668-A57A9F4B28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408105"/>
              </p:ext>
            </p:extLst>
          </p:nvPr>
        </p:nvGraphicFramePr>
        <p:xfrm>
          <a:off x="704020" y="112275"/>
          <a:ext cx="11049002" cy="6560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154">
                  <a:extLst>
                    <a:ext uri="{9D8B030D-6E8A-4147-A177-3AD203B41FA5}">
                      <a16:colId xmlns:a16="http://schemas.microsoft.com/office/drawing/2014/main" val="2856280197"/>
                    </a:ext>
                  </a:extLst>
                </a:gridCol>
                <a:gridCol w="8025848">
                  <a:extLst>
                    <a:ext uri="{9D8B030D-6E8A-4147-A177-3AD203B41FA5}">
                      <a16:colId xmlns:a16="http://schemas.microsoft.com/office/drawing/2014/main" val="3700864585"/>
                    </a:ext>
                  </a:extLst>
                </a:gridCol>
              </a:tblGrid>
              <a:tr h="325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5 Whys Coaching Conversation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Page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499941"/>
                  </a:ext>
                </a:extLst>
              </a:tr>
              <a:tr h="12096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Stories: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Ask the teacher(s) to describe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a time 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when a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student was successful learning this skill.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1. What did the student do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2. What you did that helped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3. What the parents did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4. What the other students did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Ideas from your success story                   How does this strategy affect student thinking?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        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                                                      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789410"/>
                  </a:ext>
                </a:extLst>
              </a:tr>
              <a:tr h="45016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Design: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Based upon the story, what ideas fit this student best?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9261"/>
                  </a:ext>
                </a:extLst>
              </a:tr>
              <a:tr h="679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Commit: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What small step will the teacher act on tomorrow to move the plan forward?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What will happen the next week?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How will this skill be monitored?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08107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899B632-B3C5-4274-855A-8971BF436205}"/>
              </a:ext>
            </a:extLst>
          </p:cNvPr>
          <p:cNvGraphicFramePr>
            <a:graphicFrameLocks noGrp="1"/>
          </p:cNvGraphicFramePr>
          <p:nvPr/>
        </p:nvGraphicFramePr>
        <p:xfrm>
          <a:off x="3730170" y="4837455"/>
          <a:ext cx="8022848" cy="183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1424">
                  <a:extLst>
                    <a:ext uri="{9D8B030D-6E8A-4147-A177-3AD203B41FA5}">
                      <a16:colId xmlns:a16="http://schemas.microsoft.com/office/drawing/2014/main" val="2236351623"/>
                    </a:ext>
                  </a:extLst>
                </a:gridCol>
                <a:gridCol w="4011424">
                  <a:extLst>
                    <a:ext uri="{9D8B030D-6E8A-4147-A177-3AD203B41FA5}">
                      <a16:colId xmlns:a16="http://schemas.microsoft.com/office/drawing/2014/main" val="3572153797"/>
                    </a:ext>
                  </a:extLst>
                </a:gridCol>
              </a:tblGrid>
              <a:tr h="183315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How I will start tomorrow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How I will monitor progress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21802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E1EF633-AD02-4615-B48A-D290FCDA3C2F}"/>
              </a:ext>
            </a:extLst>
          </p:cNvPr>
          <p:cNvGraphicFramePr>
            <a:graphicFrameLocks noGrp="1"/>
          </p:cNvGraphicFramePr>
          <p:nvPr/>
        </p:nvGraphicFramePr>
        <p:xfrm>
          <a:off x="3730173" y="3004303"/>
          <a:ext cx="8022849" cy="1833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283">
                  <a:extLst>
                    <a:ext uri="{9D8B030D-6E8A-4147-A177-3AD203B41FA5}">
                      <a16:colId xmlns:a16="http://schemas.microsoft.com/office/drawing/2014/main" val="2140281912"/>
                    </a:ext>
                  </a:extLst>
                </a:gridCol>
                <a:gridCol w="2674283">
                  <a:extLst>
                    <a:ext uri="{9D8B030D-6E8A-4147-A177-3AD203B41FA5}">
                      <a16:colId xmlns:a16="http://schemas.microsoft.com/office/drawing/2014/main" val="2897212723"/>
                    </a:ext>
                  </a:extLst>
                </a:gridCol>
                <a:gridCol w="2674283">
                  <a:extLst>
                    <a:ext uri="{9D8B030D-6E8A-4147-A177-3AD203B41FA5}">
                      <a16:colId xmlns:a16="http://schemas.microsoft.com/office/drawing/2014/main" val="298653216"/>
                    </a:ext>
                  </a:extLst>
                </a:gridCol>
              </a:tblGrid>
              <a:tr h="1833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Things I will do</a:t>
                      </a:r>
                    </a:p>
                    <a:p>
                      <a:endParaRPr lang="en-US" sz="1600" dirty="0"/>
                    </a:p>
                    <a:p>
                      <a:endParaRPr lang="en-US" sz="1400" dirty="0"/>
                    </a:p>
                    <a:p>
                      <a:endParaRPr lang="en-US" sz="18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Suggestions for parents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Things the student will 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29969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C7B6641-6AAA-4FCE-A670-C8C86A333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956833"/>
              </p:ext>
            </p:extLst>
          </p:nvPr>
        </p:nvGraphicFramePr>
        <p:xfrm>
          <a:off x="76316" y="447869"/>
          <a:ext cx="627702" cy="619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702">
                  <a:extLst>
                    <a:ext uri="{9D8B030D-6E8A-4147-A177-3AD203B41FA5}">
                      <a16:colId xmlns:a16="http://schemas.microsoft.com/office/drawing/2014/main" val="443425559"/>
                    </a:ext>
                  </a:extLst>
                </a:gridCol>
              </a:tblGrid>
              <a:tr h="254691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 min.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550929"/>
                  </a:ext>
                </a:extLst>
              </a:tr>
              <a:tr h="183929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 min.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441368"/>
                  </a:ext>
                </a:extLst>
              </a:tr>
              <a:tr h="180591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4min.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29317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4870EEF-CB31-478A-8CF5-04D3E2575796}"/>
              </a:ext>
            </a:extLst>
          </p:cNvPr>
          <p:cNvCxnSpPr>
            <a:cxnSpLocks/>
          </p:cNvCxnSpPr>
          <p:nvPr/>
        </p:nvCxnSpPr>
        <p:spPr>
          <a:xfrm>
            <a:off x="7055053" y="447869"/>
            <a:ext cx="0" cy="255643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D14ACA5E-9E78-494C-AB79-A17F22128F98}"/>
              </a:ext>
            </a:extLst>
          </p:cNvPr>
          <p:cNvSpPr/>
          <p:nvPr/>
        </p:nvSpPr>
        <p:spPr>
          <a:xfrm>
            <a:off x="10817762" y="78537"/>
            <a:ext cx="879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Form H</a:t>
            </a:r>
          </a:p>
        </p:txBody>
      </p:sp>
    </p:spTree>
    <p:extLst>
      <p:ext uri="{BB962C8B-B14F-4D97-AF65-F5344CB8AC3E}">
        <p14:creationId xmlns:p14="http://schemas.microsoft.com/office/powerpoint/2010/main" val="28995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989" y="16689"/>
            <a:ext cx="77724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>
                <a:solidFill>
                  <a:srgbClr val="7030A0"/>
                </a:solidFill>
              </a:rPr>
              <a:t>5 Whys Conversation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2643841" y="1124148"/>
            <a:ext cx="3260975" cy="5479385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Coach says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000" dirty="0"/>
              <a:t>1.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000" dirty="0"/>
              <a:t>2.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000" dirty="0"/>
              <a:t>3.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000" dirty="0"/>
              <a:t>4.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000" dirty="0"/>
              <a:t>5.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000" dirty="0"/>
              <a:t>6.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5904816" y="1094333"/>
            <a:ext cx="3260975" cy="550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Teacher says: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1.</a:t>
            </a:r>
          </a:p>
          <a:p>
            <a:pPr marL="342900" marR="0" lvl="0" indent="-342900" algn="l" defTabSz="457200" rtl="0" eaLnBrk="1" fontAlgn="base" latinLnBrk="0" hangingPunct="1">
              <a:lnSpc>
                <a:spcPct val="2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2.</a:t>
            </a:r>
          </a:p>
          <a:p>
            <a:pPr marL="342900" marR="0" lvl="0" indent="-342900" algn="l" defTabSz="457200" rtl="0" eaLnBrk="1" fontAlgn="base" latinLnBrk="0" hangingPunct="1">
              <a:lnSpc>
                <a:spcPct val="2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3.</a:t>
            </a:r>
          </a:p>
          <a:p>
            <a:pPr marL="342900" marR="0" lvl="0" indent="-342900" algn="l" defTabSz="457200" rtl="0" eaLnBrk="1" fontAlgn="base" latinLnBrk="0" hangingPunct="1">
              <a:lnSpc>
                <a:spcPct val="2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4.</a:t>
            </a:r>
          </a:p>
          <a:p>
            <a:pPr marL="342900" marR="0" lvl="0" indent="-342900" algn="l" defTabSz="457200" rtl="0" eaLnBrk="1" fontAlgn="base" latinLnBrk="0" hangingPunct="1">
              <a:lnSpc>
                <a:spcPct val="2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5.</a:t>
            </a:r>
          </a:p>
          <a:p>
            <a:pPr marL="342900" marR="0" lvl="0" indent="-342900" algn="l" defTabSz="457200" rtl="0" eaLnBrk="1" fontAlgn="base" latinLnBrk="0" hangingPunct="1">
              <a:lnSpc>
                <a:spcPct val="2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6.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9152164" y="1099171"/>
            <a:ext cx="2800348" cy="550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Clarification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99" y="848111"/>
            <a:ext cx="2415242" cy="57554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Build your questions on the teacher’s answer and use paraphrasing.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  <a:latin typeface="Trebuchet MS" panose="020B0603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Question starters: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* So, why does he…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* What is interfering 	with…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* What else could be 	causing…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* What is it that 	makes ___ so hard 	for him?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* This happens 	because…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Trebuchet MS" panose="020B0603020202020204"/>
              </a:rPr>
              <a:t>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* What do other 	students say or do 	in their head that 	helps them with 	this?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030A0"/>
                </a:solidFill>
                <a:latin typeface="Trebuchet MS" panose="020B0603020202020204"/>
              </a:rPr>
              <a:t>End with, s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 are you saying…?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3912" y="734913"/>
            <a:ext cx="694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Academic concern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________________________________________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69E6118-9E9B-4E4C-9DC6-2231E9864B56}"/>
              </a:ext>
            </a:extLst>
          </p:cNvPr>
          <p:cNvSpPr/>
          <p:nvPr/>
        </p:nvSpPr>
        <p:spPr>
          <a:xfrm>
            <a:off x="10671897" y="143115"/>
            <a:ext cx="794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Form I</a:t>
            </a:r>
          </a:p>
        </p:txBody>
      </p:sp>
    </p:spTree>
    <p:extLst>
      <p:ext uri="{BB962C8B-B14F-4D97-AF65-F5344CB8AC3E}">
        <p14:creationId xmlns:p14="http://schemas.microsoft.com/office/powerpoint/2010/main" val="3202148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989" y="16689"/>
            <a:ext cx="77724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>
                <a:solidFill>
                  <a:srgbClr val="7030A0"/>
                </a:solidFill>
              </a:rPr>
              <a:t>5 Whys Conversation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2643841" y="1124148"/>
            <a:ext cx="3260975" cy="557171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Coach says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000" dirty="0"/>
              <a:t>1.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000" dirty="0"/>
              <a:t>2.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000" dirty="0"/>
              <a:t>3.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000" dirty="0"/>
              <a:t>4.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000" dirty="0"/>
              <a:t>5.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000" dirty="0"/>
              <a:t>6.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5904816" y="1094332"/>
            <a:ext cx="3260975" cy="56015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Teacher says: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1.</a:t>
            </a:r>
          </a:p>
          <a:p>
            <a:pPr marL="342900" marR="0" lvl="0" indent="-342900" algn="l" defTabSz="457200" rtl="0" eaLnBrk="1" fontAlgn="base" latinLnBrk="0" hangingPunct="1">
              <a:lnSpc>
                <a:spcPct val="2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2.</a:t>
            </a:r>
          </a:p>
          <a:p>
            <a:pPr marL="342900" marR="0" lvl="0" indent="-342900" algn="l" defTabSz="457200" rtl="0" eaLnBrk="1" fontAlgn="base" latinLnBrk="0" hangingPunct="1">
              <a:lnSpc>
                <a:spcPct val="2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3.</a:t>
            </a:r>
          </a:p>
          <a:p>
            <a:pPr marL="342900" marR="0" lvl="0" indent="-342900" algn="l" defTabSz="457200" rtl="0" eaLnBrk="1" fontAlgn="base" latinLnBrk="0" hangingPunct="1">
              <a:lnSpc>
                <a:spcPct val="2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4.</a:t>
            </a:r>
          </a:p>
          <a:p>
            <a:pPr marL="342900" marR="0" lvl="0" indent="-342900" algn="l" defTabSz="457200" rtl="0" eaLnBrk="1" fontAlgn="base" latinLnBrk="0" hangingPunct="1">
              <a:lnSpc>
                <a:spcPct val="2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5.</a:t>
            </a:r>
          </a:p>
          <a:p>
            <a:pPr marL="342900" marR="0" lvl="0" indent="-342900" algn="l" defTabSz="457200" rtl="0" eaLnBrk="1" fontAlgn="base" latinLnBrk="0" hangingPunct="1">
              <a:lnSpc>
                <a:spcPct val="2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6.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9152163" y="1094333"/>
            <a:ext cx="2811237" cy="56015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Clarification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99" y="848111"/>
            <a:ext cx="2415242" cy="58477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Build your questions on the teacher’s answer and use paraphrasing.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  <a:latin typeface="Trebuchet MS" panose="020B0603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Question starters: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* </a:t>
            </a:r>
            <a:r>
              <a:rPr lang="en-US" sz="1600" dirty="0">
                <a:solidFill>
                  <a:prstClr val="black"/>
                </a:solidFill>
                <a:latin typeface="Trebuchet MS" panose="020B0603020202020204"/>
              </a:rPr>
              <a:t>W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hy does she…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* What </a:t>
            </a:r>
            <a:r>
              <a:rPr lang="en-US" sz="1600" dirty="0">
                <a:solidFill>
                  <a:prstClr val="black"/>
                </a:solidFill>
                <a:latin typeface="Trebuchet MS" panose="020B0603020202020204"/>
              </a:rPr>
              <a:t>do other 	students think 	about that he 	doesn’t?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* What is it that 	makes ___ so hard?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* This happens 	because…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Trebuchet MS" panose="020B0603020202020204"/>
              </a:rPr>
              <a:t>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* What do other 	students say or do 	in their head that 	helps them with 	this?</a:t>
            </a:r>
          </a:p>
          <a:p>
            <a:pPr defTabSz="457200">
              <a:defRPr/>
            </a:pPr>
            <a:r>
              <a:rPr lang="en-US" sz="1600" dirty="0">
                <a:solidFill>
                  <a:prstClr val="black"/>
                </a:solidFill>
                <a:latin typeface="Trebuchet MS" panose="020B0603020202020204"/>
              </a:rPr>
              <a:t>    * What else could 	be causing that?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030A0"/>
                </a:solidFill>
                <a:latin typeface="Trebuchet MS" panose="020B0603020202020204"/>
              </a:rPr>
              <a:t>End with, s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 are you saying…?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3912" y="734913"/>
            <a:ext cx="791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latin typeface="Trebuchet MS" panose="020B0603020202020204"/>
              </a:rPr>
              <a:t>Executive Function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concern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________________________________________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8ED4FD-861B-445F-9D3E-9907CA536865}"/>
              </a:ext>
            </a:extLst>
          </p:cNvPr>
          <p:cNvSpPr/>
          <p:nvPr/>
        </p:nvSpPr>
        <p:spPr>
          <a:xfrm>
            <a:off x="10705764" y="69801"/>
            <a:ext cx="810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Form J</a:t>
            </a:r>
          </a:p>
        </p:txBody>
      </p:sp>
    </p:spTree>
    <p:extLst>
      <p:ext uri="{BB962C8B-B14F-4D97-AF65-F5344CB8AC3E}">
        <p14:creationId xmlns:p14="http://schemas.microsoft.com/office/powerpoint/2010/main" val="589083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870A9B-5476-48FB-BB37-934D7F372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726264"/>
              </p:ext>
            </p:extLst>
          </p:nvPr>
        </p:nvGraphicFramePr>
        <p:xfrm>
          <a:off x="54591" y="31845"/>
          <a:ext cx="12096466" cy="6826154"/>
        </p:xfrm>
        <a:graphic>
          <a:graphicData uri="http://schemas.openxmlformats.org/drawingml/2006/table">
            <a:tbl>
              <a:tblPr firstRow="1" firstCol="1" bandRow="1"/>
              <a:tblGrid>
                <a:gridCol w="12096466">
                  <a:extLst>
                    <a:ext uri="{9D8B030D-6E8A-4147-A177-3AD203B41FA5}">
                      <a16:colId xmlns:a16="http://schemas.microsoft.com/office/drawing/2014/main" val="1428852105"/>
                    </a:ext>
                  </a:extLst>
                </a:gridCol>
              </a:tblGrid>
              <a:tr h="454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Support Meeting Summary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95203"/>
                  </a:ext>
                </a:extLst>
              </a:tr>
              <a:tr h="8797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Concerns                                                                                                    Hidden Skill(s) Need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533474"/>
                  </a:ext>
                </a:extLst>
              </a:tr>
              <a:tr h="242465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Goal: 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we teach _________ to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___________________________________________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(Student name)                (New skill)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A 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He/She will be able to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______________________________________________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(Change in student behavior or learning)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 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Within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___________________________________________________________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(Timeframe – not more than 6 weeks)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A 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He/She will go from __________________ to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(Baseline score)                            (Predicted amount of growth)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947377"/>
                  </a:ext>
                </a:extLst>
              </a:tr>
              <a:tr h="11170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Strategy                                                                        Home Strategy                                              Student Strategy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954846"/>
                  </a:ext>
                </a:extLst>
              </a:tr>
              <a:tr h="10709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Monitoring                                                                   Home Monitoring                                         Student Self-Monitoring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853584"/>
                  </a:ext>
                </a:extLst>
              </a:tr>
              <a:tr h="8797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Next date to meet: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302047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5F08232-0720-426D-899F-02D4A226E88D}"/>
              </a:ext>
            </a:extLst>
          </p:cNvPr>
          <p:cNvCxnSpPr>
            <a:cxnSpLocks/>
          </p:cNvCxnSpPr>
          <p:nvPr/>
        </p:nvCxnSpPr>
        <p:spPr>
          <a:xfrm>
            <a:off x="5408270" y="467494"/>
            <a:ext cx="0" cy="8972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34DEB5-9CD7-4D3F-93E7-1226546AB4B1}"/>
              </a:ext>
            </a:extLst>
          </p:cNvPr>
          <p:cNvCxnSpPr>
            <a:cxnSpLocks/>
          </p:cNvCxnSpPr>
          <p:nvPr/>
        </p:nvCxnSpPr>
        <p:spPr>
          <a:xfrm>
            <a:off x="4271907" y="3803456"/>
            <a:ext cx="0" cy="21697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F76B9B-8E35-49D3-ADFF-2A3D7B4F7BCD}"/>
              </a:ext>
            </a:extLst>
          </p:cNvPr>
          <p:cNvCxnSpPr>
            <a:cxnSpLocks/>
          </p:cNvCxnSpPr>
          <p:nvPr/>
        </p:nvCxnSpPr>
        <p:spPr>
          <a:xfrm>
            <a:off x="7954299" y="3803456"/>
            <a:ext cx="0" cy="21378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52B6D7F-CD2A-4A40-9234-52C7EBCADE44}"/>
              </a:ext>
            </a:extLst>
          </p:cNvPr>
          <p:cNvSpPr/>
          <p:nvPr/>
        </p:nvSpPr>
        <p:spPr>
          <a:xfrm>
            <a:off x="10813357" y="98162"/>
            <a:ext cx="859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 K</a:t>
            </a:r>
          </a:p>
        </p:txBody>
      </p:sp>
    </p:spTree>
    <p:extLst>
      <p:ext uri="{BB962C8B-B14F-4D97-AF65-F5344CB8AC3E}">
        <p14:creationId xmlns:p14="http://schemas.microsoft.com/office/powerpoint/2010/main" val="2823234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870A9B-5476-48FB-BB37-934D7F372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512628"/>
              </p:ext>
            </p:extLst>
          </p:nvPr>
        </p:nvGraphicFramePr>
        <p:xfrm>
          <a:off x="54591" y="31845"/>
          <a:ext cx="12096466" cy="6826154"/>
        </p:xfrm>
        <a:graphic>
          <a:graphicData uri="http://schemas.openxmlformats.org/drawingml/2006/table">
            <a:tbl>
              <a:tblPr firstRow="1" firstCol="1" bandRow="1"/>
              <a:tblGrid>
                <a:gridCol w="12096466">
                  <a:extLst>
                    <a:ext uri="{9D8B030D-6E8A-4147-A177-3AD203B41FA5}">
                      <a16:colId xmlns:a16="http://schemas.microsoft.com/office/drawing/2014/main" val="1428852105"/>
                    </a:ext>
                  </a:extLst>
                </a:gridCol>
              </a:tblGrid>
              <a:tr h="454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Follow-up To Student Support Meeting Summary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95203"/>
                  </a:ext>
                </a:extLst>
              </a:tr>
              <a:tr h="8797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strengths seen                                                                                 New skills to work 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533474"/>
                  </a:ext>
                </a:extLst>
              </a:tr>
              <a:tr h="242465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Goal: 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we teach _________ to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___________________________________________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(Student name)                (New skill)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A 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He/She will be able to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______________________________________________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(Change in student behavior or learning)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 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Within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___________________________________________________________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(Timeframe – not more than 6 weeks)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A 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He/She will go from __________________ to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(Baseline score)                            (Predicted amount of growth)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947377"/>
                  </a:ext>
                </a:extLst>
              </a:tr>
              <a:tr h="11170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Results From Current Plan                                 Home Results From Current Plan                    Student Self-monitoring Results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954846"/>
                  </a:ext>
                </a:extLst>
              </a:tr>
              <a:tr h="10709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Revisions to School Plan                                                Revisions to Home Plan                                         Revisions to Student Plan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853584"/>
                  </a:ext>
                </a:extLst>
              </a:tr>
              <a:tr h="8797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Next Date To Meet: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302047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5F08232-0720-426D-899F-02D4A226E88D}"/>
              </a:ext>
            </a:extLst>
          </p:cNvPr>
          <p:cNvCxnSpPr>
            <a:cxnSpLocks/>
          </p:cNvCxnSpPr>
          <p:nvPr/>
        </p:nvCxnSpPr>
        <p:spPr>
          <a:xfrm>
            <a:off x="5408270" y="467494"/>
            <a:ext cx="0" cy="8972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34DEB5-9CD7-4D3F-93E7-1226546AB4B1}"/>
              </a:ext>
            </a:extLst>
          </p:cNvPr>
          <p:cNvCxnSpPr>
            <a:cxnSpLocks/>
          </p:cNvCxnSpPr>
          <p:nvPr/>
        </p:nvCxnSpPr>
        <p:spPr>
          <a:xfrm>
            <a:off x="4271907" y="3803456"/>
            <a:ext cx="0" cy="21697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F76B9B-8E35-49D3-ADFF-2A3D7B4F7BCD}"/>
              </a:ext>
            </a:extLst>
          </p:cNvPr>
          <p:cNvCxnSpPr>
            <a:cxnSpLocks/>
          </p:cNvCxnSpPr>
          <p:nvPr/>
        </p:nvCxnSpPr>
        <p:spPr>
          <a:xfrm>
            <a:off x="7954299" y="3803456"/>
            <a:ext cx="0" cy="21378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52B6D7F-CD2A-4A40-9234-52C7EBCADE44}"/>
              </a:ext>
            </a:extLst>
          </p:cNvPr>
          <p:cNvSpPr/>
          <p:nvPr/>
        </p:nvSpPr>
        <p:spPr>
          <a:xfrm>
            <a:off x="10813357" y="98162"/>
            <a:ext cx="831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 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372367-BA09-828A-6C23-723E41B81A52}"/>
              </a:ext>
            </a:extLst>
          </p:cNvPr>
          <p:cNvSpPr txBox="1"/>
          <p:nvPr/>
        </p:nvSpPr>
        <p:spPr>
          <a:xfrm>
            <a:off x="112088" y="241874"/>
            <a:ext cx="26255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Searle Enterprises Inc.  Copyright,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687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38299</TotalTime>
  <Words>1177</Words>
  <Application>Microsoft Office PowerPoint</Application>
  <PresentationFormat>Widescreen</PresentationFormat>
  <Paragraphs>350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Progress Monitoring For An Individual Student</vt:lpstr>
      <vt:lpstr>PowerPoint Presentation</vt:lpstr>
      <vt:lpstr>PowerPoint Presentation</vt:lpstr>
      <vt:lpstr>5 Whys Conversation </vt:lpstr>
      <vt:lpstr>5 Whys Conversation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searle</dc:creator>
  <cp:lastModifiedBy>David Ries</cp:lastModifiedBy>
  <cp:revision>131</cp:revision>
  <dcterms:created xsi:type="dcterms:W3CDTF">2019-03-07T01:32:44Z</dcterms:created>
  <dcterms:modified xsi:type="dcterms:W3CDTF">2023-04-04T16:15:45Z</dcterms:modified>
</cp:coreProperties>
</file>